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16" r:id="rId6"/>
  </p:sldMasterIdLst>
  <p:notesMasterIdLst>
    <p:notesMasterId r:id="rId24"/>
  </p:notesMasterIdLst>
  <p:handoutMasterIdLst>
    <p:handoutMasterId r:id="rId25"/>
  </p:handoutMasterIdLst>
  <p:sldIdLst>
    <p:sldId id="517" r:id="rId7"/>
    <p:sldId id="530" r:id="rId8"/>
    <p:sldId id="548" r:id="rId9"/>
    <p:sldId id="545" r:id="rId10"/>
    <p:sldId id="532" r:id="rId11"/>
    <p:sldId id="541" r:id="rId12"/>
    <p:sldId id="547" r:id="rId13"/>
    <p:sldId id="546" r:id="rId14"/>
    <p:sldId id="533" r:id="rId15"/>
    <p:sldId id="543" r:id="rId16"/>
    <p:sldId id="537" r:id="rId17"/>
    <p:sldId id="538" r:id="rId18"/>
    <p:sldId id="535" r:id="rId19"/>
    <p:sldId id="542" r:id="rId20"/>
    <p:sldId id="539" r:id="rId21"/>
    <p:sldId id="529" r:id="rId22"/>
    <p:sldId id="549" r:id="rId2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505"/>
    <a:srgbClr val="FF0C00"/>
    <a:srgbClr val="FFC200"/>
    <a:srgbClr val="001F42"/>
    <a:srgbClr val="17375E"/>
    <a:srgbClr val="00FFCC"/>
    <a:srgbClr val="000000"/>
    <a:srgbClr val="FFDE83"/>
    <a:srgbClr val="CC9900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1" autoAdjust="0"/>
    <p:restoredTop sz="94796" autoAdjust="0"/>
  </p:normalViewPr>
  <p:slideViewPr>
    <p:cSldViewPr>
      <p:cViewPr varScale="1">
        <p:scale>
          <a:sx n="118" d="100"/>
          <a:sy n="118" d="100"/>
        </p:scale>
        <p:origin x="120" y="35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60" y="-96"/>
      </p:cViewPr>
      <p:guideLst>
        <p:guide orient="horz" pos="2880"/>
        <p:guide pos="216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E0558-DDC6-47CC-9001-7AEB656B44BC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76652-CD61-4899-B998-D263560EFF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08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320102C-0003-4CD6-932A-CB490524232C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156439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69E3672-E597-251E-F4C0-A635046DB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640" y="152235"/>
            <a:ext cx="7988240" cy="537670"/>
          </a:xfrm>
          <a:prstGeom prst="rect">
            <a:avLst/>
          </a:prstGeom>
        </p:spPr>
        <p:txBody>
          <a:bodyPr/>
          <a:lstStyle>
            <a:lvl1pPr>
              <a:defRPr sz="38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70556F-D7AF-68F4-B1AD-DD239DAC8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6855" y="4799240"/>
            <a:ext cx="1070353" cy="345645"/>
          </a:xfrm>
          <a:prstGeom prst="rect">
            <a:avLst/>
          </a:prstGeom>
        </p:spPr>
        <p:txBody>
          <a:bodyPr vert="horz" wrap="none" lIns="0" tIns="45720" rIns="18288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5000"/>
              </a:lnSpc>
              <a:buClr>
                <a:schemeClr val="tx1"/>
              </a:buClr>
              <a:buSzPct val="125000"/>
              <a:buFontTx/>
              <a:buNone/>
              <a:defRPr sz="110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A7A0963-8A68-8AB8-D35A-101C05305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799240"/>
            <a:ext cx="947538" cy="34564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10/28/24</a:t>
            </a:r>
          </a:p>
        </p:txBody>
      </p:sp>
    </p:spTree>
    <p:extLst>
      <p:ext uri="{BB962C8B-B14F-4D97-AF65-F5344CB8AC3E}">
        <p14:creationId xmlns:p14="http://schemas.microsoft.com/office/powerpoint/2010/main" val="293663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D4F75A68-C42B-56FF-1818-0B4BCD341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640" y="113830"/>
            <a:ext cx="8229600" cy="77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lang="en-US" dirty="0"/>
              <a:t>TITLE TEXT</a:t>
            </a:r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51563E64-FC39-626D-5002-7A414D8BA4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0640" y="1200150"/>
            <a:ext cx="8416160" cy="352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1349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1F42"/>
          </a:solidFill>
          <a:effectLst/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28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effectLst/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2000">
          <a:solidFill>
            <a:schemeClr val="tx1"/>
          </a:solidFill>
          <a:effectLst/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Tx/>
        <a:buChar char="–"/>
        <a:defRPr sz="1800">
          <a:solidFill>
            <a:schemeClr val="tx1"/>
          </a:solidFill>
          <a:effectLst/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1600">
          <a:solidFill>
            <a:schemeClr val="tx1"/>
          </a:solidFill>
          <a:effectLst/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F4C9-1DB1-5378-8DA4-6F1D4AFD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1b.3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DCF8F-548E-F6CA-900C-1A990388E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10/28/24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581B-8AE8-2454-2D68-7E1454D89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6CA9E-F420-4383-27F3-8A3DF5986436}"/>
              </a:ext>
            </a:extLst>
          </p:cNvPr>
          <p:cNvSpPr txBox="1"/>
          <p:nvPr/>
        </p:nvSpPr>
        <p:spPr>
          <a:xfrm>
            <a:off x="269429" y="958740"/>
            <a:ext cx="85655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D-band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SiGe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Subharmonic Downconverter with Dynamic Conversion Gain and Fixed Input Compression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39FC-C1BF-3367-5487-23F9C50760C7}"/>
              </a:ext>
            </a:extLst>
          </p:cNvPr>
          <p:cNvSpPr txBox="1"/>
          <p:nvPr/>
        </p:nvSpPr>
        <p:spPr>
          <a:xfrm>
            <a:off x="347450" y="2410027"/>
            <a:ext cx="85655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Jonathan Tao, James Buckwalter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DE768-4366-2B02-8A91-A1B12B2CE242}"/>
              </a:ext>
            </a:extLst>
          </p:cNvPr>
          <p:cNvSpPr txBox="1"/>
          <p:nvPr/>
        </p:nvSpPr>
        <p:spPr>
          <a:xfrm>
            <a:off x="1155387" y="2881609"/>
            <a:ext cx="679768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Santa Barbara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B8CFC-9FC3-0BE2-1D58-A268D95F191E}"/>
              </a:ext>
            </a:extLst>
          </p:cNvPr>
          <p:cNvSpPr txBox="1"/>
          <p:nvPr/>
        </p:nvSpPr>
        <p:spPr>
          <a:xfrm>
            <a:off x="266901" y="3844524"/>
            <a:ext cx="856552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2000" dirty="0"/>
              <a:t>UC Santa Barbara</a:t>
            </a:r>
            <a:br>
              <a:rPr lang="it-IT" sz="2000" dirty="0"/>
            </a:br>
            <a:r>
              <a:rPr lang="it-IT" sz="2000" dirty="0"/>
              <a:t>Santa Barbara, California 93106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AC079-E51F-4343-6F0B-DEE29A1A9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86" y="4514495"/>
            <a:ext cx="2075372" cy="1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0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9E05-C3C9-E11F-8605-22422CC3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145E3-ABDA-9267-2A28-5E3CEC052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78914-9E82-3E08-FE54-49D967CCD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207BA47-CB32-7498-CDA2-B090F6BA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40" y="1176286"/>
            <a:ext cx="5683940" cy="3197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4F0C1-F11E-5091-66F6-E7282F824224}"/>
              </a:ext>
            </a:extLst>
          </p:cNvPr>
          <p:cNvSpPr txBox="1"/>
          <p:nvPr/>
        </p:nvSpPr>
        <p:spPr>
          <a:xfrm>
            <a:off x="17577" y="1176286"/>
            <a:ext cx="3173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Foundries 9HP+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90-nm </a:t>
            </a:r>
            <a:r>
              <a:rPr lang="en-US" dirty="0" err="1"/>
              <a:t>SiGe</a:t>
            </a:r>
            <a:r>
              <a:rPr lang="en-US" dirty="0"/>
              <a:t> </a:t>
            </a:r>
            <a:r>
              <a:rPr lang="en-US" dirty="0" err="1"/>
              <a:t>BiCMOS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Core: 0.56 mm x 0.35 mm</a:t>
            </a:r>
          </a:p>
        </p:txBody>
      </p:sp>
    </p:spTree>
    <p:extLst>
      <p:ext uri="{BB962C8B-B14F-4D97-AF65-F5344CB8AC3E}">
        <p14:creationId xmlns:p14="http://schemas.microsoft.com/office/powerpoint/2010/main" val="371994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9974-AD57-D549-DFB5-6EFC7629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6C911-0378-8E27-F5D8-02122DD8F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66FDE-D2B5-A8F3-C8D8-FA7A1FA6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B390E4-F3A3-4541-FB2C-27FB5097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75" y="2341320"/>
            <a:ext cx="5373439" cy="2081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1E7A9-D186-4DE2-D8E5-2507FE213A40}"/>
              </a:ext>
            </a:extLst>
          </p:cNvPr>
          <p:cNvSpPr txBox="1"/>
          <p:nvPr/>
        </p:nvSpPr>
        <p:spPr>
          <a:xfrm>
            <a:off x="163772" y="970311"/>
            <a:ext cx="8555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 calibrated with reference power meter (scalar measurement)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Differential mismatch compensated with time delay in oscilloscope</a:t>
            </a:r>
          </a:p>
        </p:txBody>
      </p:sp>
    </p:spTree>
    <p:extLst>
      <p:ext uri="{BB962C8B-B14F-4D97-AF65-F5344CB8AC3E}">
        <p14:creationId xmlns:p14="http://schemas.microsoft.com/office/powerpoint/2010/main" val="361087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4557-9F2B-94B9-8F71-E00BE456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Gain Over 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2A348-3A35-EB2A-6843-CBCC8126A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8A300-C5D2-4E07-191D-A36702760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09765-673F-7A7B-232C-B0E31A2C226D}"/>
              </a:ext>
            </a:extLst>
          </p:cNvPr>
          <p:cNvSpPr txBox="1"/>
          <p:nvPr/>
        </p:nvSpPr>
        <p:spPr>
          <a:xfrm>
            <a:off x="385854" y="974665"/>
            <a:ext cx="8372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Reliable control of conversion gain over a wide LO power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 port frequency shift led to better match at target LO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5722C4BF-86AC-8287-2B15-D8CF1F0E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83" y="2331623"/>
            <a:ext cx="1881845" cy="2027155"/>
          </a:xfrm>
          <a:prstGeom prst="rect">
            <a:avLst/>
          </a:prstGeom>
        </p:spPr>
      </p:pic>
      <p:pic>
        <p:nvPicPr>
          <p:cNvPr id="9" name="Picture 8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20612F07-64AC-1C14-BF94-A603A9E5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345" y="2334238"/>
            <a:ext cx="1953603" cy="2027154"/>
          </a:xfrm>
          <a:prstGeom prst="rect">
            <a:avLst/>
          </a:prstGeom>
        </p:spPr>
      </p:pic>
      <p:pic>
        <p:nvPicPr>
          <p:cNvPr id="10" name="Picture 9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041FAD9B-C27E-3B23-DBB5-B4E73771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91" y="1931518"/>
            <a:ext cx="4836275" cy="28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ECA6-E111-4E9B-2DC7-8D4CD86B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 Tradeoff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E1A1C-B64A-ECC4-E731-936DD837B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6F88-0488-802C-1DC5-D676BE909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graph of a graph showing a number of power consumption&#10;&#10;Description automatically generated with medium confidence">
            <a:extLst>
              <a:ext uri="{FF2B5EF4-FFF2-40B4-BE49-F238E27FC236}">
                <a16:creationId xmlns:a16="http://schemas.microsoft.com/office/drawing/2014/main" id="{64794C53-7610-D25D-66A0-18ACB85A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27" y="1662758"/>
            <a:ext cx="4947346" cy="2789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21B8C-CB66-FA33-53D6-865F8A1DA097}"/>
              </a:ext>
            </a:extLst>
          </p:cNvPr>
          <p:cNvSpPr txBox="1"/>
          <p:nvPr/>
        </p:nvSpPr>
        <p:spPr>
          <a:xfrm>
            <a:off x="385855" y="974665"/>
            <a:ext cx="663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off LO power from -5 dBm to -11 dBm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Trade 11.7 dB of gain to save 35% power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AF467-E537-04FE-D1F6-E8562986F68B}"/>
              </a:ext>
            </a:extLst>
          </p:cNvPr>
          <p:cNvSpPr txBox="1"/>
          <p:nvPr/>
        </p:nvSpPr>
        <p:spPr>
          <a:xfrm>
            <a:off x="3381445" y="4452430"/>
            <a:ext cx="250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155 GHz RF with 140 GHz LO</a:t>
            </a:r>
          </a:p>
        </p:txBody>
      </p:sp>
    </p:spTree>
    <p:extLst>
      <p:ext uri="{BB962C8B-B14F-4D97-AF65-F5344CB8AC3E}">
        <p14:creationId xmlns:p14="http://schemas.microsoft.com/office/powerpoint/2010/main" val="183972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8CA4-DACB-0B68-EDD2-5515D781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and Power Detector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AD955-28AF-C3FD-0C75-20DB4A974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F9E6-4846-CB08-FA20-BAD5E61DF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74B13-B502-B2E3-3854-D1A88E8BE56C}"/>
              </a:ext>
            </a:extLst>
          </p:cNvPr>
          <p:cNvSpPr txBox="1"/>
          <p:nvPr/>
        </p:nvSpPr>
        <p:spPr>
          <a:xfrm>
            <a:off x="270640" y="1000451"/>
            <a:ext cx="6302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compression is insensitive to LO power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bias circuit can be used for LO power detection</a:t>
            </a:r>
          </a:p>
        </p:txBody>
      </p:sp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3177E6A-A9C6-DB01-9481-2ABBCBC3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5" y="1833899"/>
            <a:ext cx="5156217" cy="2814747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24F7481-9D92-2904-C692-9B03B3BD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35" y="1765245"/>
            <a:ext cx="2375660" cy="25634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C3D0A2-E55A-9632-F9A6-07BC799428C1}"/>
              </a:ext>
            </a:extLst>
          </p:cNvPr>
          <p:cNvCxnSpPr>
            <a:cxnSpLocks/>
          </p:cNvCxnSpPr>
          <p:nvPr/>
        </p:nvCxnSpPr>
        <p:spPr>
          <a:xfrm flipV="1">
            <a:off x="5305898" y="3339850"/>
            <a:ext cx="1071137" cy="531466"/>
          </a:xfrm>
          <a:prstGeom prst="straightConnector1">
            <a:avLst/>
          </a:prstGeom>
          <a:ln w="28575">
            <a:solidFill>
              <a:srgbClr val="059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32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AE61-311E-2212-8BE2-1AEF054A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6A497-A6F9-6E9E-8311-6E1249025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403BA-0FFA-C4B1-7941-E266859D7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0BA72-69C1-E36A-A614-B8672B9A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10" y="1386117"/>
            <a:ext cx="4271843" cy="2698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F8F-5748-158E-C555-67260422515B}"/>
              </a:ext>
            </a:extLst>
          </p:cNvPr>
          <p:cNvSpPr txBox="1"/>
          <p:nvPr/>
        </p:nvSpPr>
        <p:spPr>
          <a:xfrm>
            <a:off x="147847" y="1073955"/>
            <a:ext cx="49428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fourth subharmonic D-band downconverter is implemented with bias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Demonstrates reliable LO power backoff to save power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Achieves a high multiplication factor without sacrificing additional area, power consumption, or LO power requirement</a:t>
            </a:r>
          </a:p>
        </p:txBody>
      </p:sp>
    </p:spTree>
    <p:extLst>
      <p:ext uri="{BB962C8B-B14F-4D97-AF65-F5344CB8AC3E}">
        <p14:creationId xmlns:p14="http://schemas.microsoft.com/office/powerpoint/2010/main" val="326553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EEB1-FD11-DCA5-6AE4-5E1C9D40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4E528-5A8C-4A63-1A20-0AF7D9E5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FD861-619B-1914-2E3F-2F9FF9573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6782F-505B-228A-963E-775EC4AED0B4}"/>
              </a:ext>
            </a:extLst>
          </p:cNvPr>
          <p:cNvSpPr txBox="1"/>
          <p:nvPr/>
        </p:nvSpPr>
        <p:spPr>
          <a:xfrm>
            <a:off x="232235" y="1073955"/>
            <a:ext cx="86795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work was supported by the Semiconductor Research Corporation (SRC) under the JUMP program, </a:t>
            </a:r>
            <a:r>
              <a:rPr lang="en-US" sz="2000" dirty="0" err="1"/>
              <a:t>Cognisense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authors appreciate the support of GlobalFoundries for access to the 9HP+ process.</a:t>
            </a:r>
          </a:p>
        </p:txBody>
      </p:sp>
      <p:pic>
        <p:nvPicPr>
          <p:cNvPr id="6" name="Picture 5" descr="A blue logo with text&#10;&#10;Description automatically generated">
            <a:extLst>
              <a:ext uri="{FF2B5EF4-FFF2-40B4-BE49-F238E27FC236}">
                <a16:creationId xmlns:a16="http://schemas.microsoft.com/office/drawing/2014/main" id="{D9E3274B-B9F5-5060-2834-694F268B19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40" y="3186229"/>
            <a:ext cx="2660920" cy="1057786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2C297832-83ED-148C-82A7-DD1EFA87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16" y="3349701"/>
            <a:ext cx="3741907" cy="7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738B-F9DB-3B89-B26A-EA2A252E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76E4F-7B57-2BAB-2C41-7D690E8F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B225A-81B0-8BCE-2579-DD952E841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61AD7-323F-3A63-EBE1-6922385AD547}"/>
              </a:ext>
            </a:extLst>
          </p:cNvPr>
          <p:cNvSpPr txBox="1"/>
          <p:nvPr/>
        </p:nvSpPr>
        <p:spPr>
          <a:xfrm>
            <a:off x="232235" y="1073955"/>
            <a:ext cx="8679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NimbusRomNo9L-Regu"/>
              </a:rPr>
              <a:t>[3] </a:t>
            </a:r>
            <a:r>
              <a:rPr lang="en-US" sz="1800" b="0" i="0" u="none" strike="noStrike" baseline="0" dirty="0">
                <a:latin typeface="NimbusRomNo9L-Regu"/>
              </a:rPr>
              <a:t>A. </a:t>
            </a:r>
            <a:r>
              <a:rPr lang="en-US" sz="1800" b="0" i="0" u="none" strike="noStrike" baseline="0" dirty="0" err="1">
                <a:latin typeface="NimbusRomNo9L-Regu"/>
              </a:rPr>
              <a:t>Moradinia</a:t>
            </a:r>
            <a:r>
              <a:rPr lang="en-US" sz="1800" b="0" i="0" u="none" strike="noStrike" baseline="0" dirty="0">
                <a:latin typeface="NimbusRomNo9L-Regu"/>
              </a:rPr>
              <a:t>, Y. A. Mensah, B. L. </a:t>
            </a:r>
            <a:r>
              <a:rPr lang="en-US" sz="1800" b="0" i="0" u="none" strike="noStrike" baseline="0" dirty="0" err="1">
                <a:latin typeface="NimbusRomNo9L-Regu"/>
              </a:rPr>
              <a:t>Ringel</a:t>
            </a:r>
            <a:r>
              <a:rPr lang="en-US" sz="1800" b="0" i="0" u="none" strike="noStrike" baseline="0" dirty="0">
                <a:latin typeface="NimbusRomNo9L-Regu"/>
              </a:rPr>
              <a:t>, and J. D. </a:t>
            </a:r>
            <a:r>
              <a:rPr lang="en-US" sz="1800" b="0" i="0" u="none" strike="noStrike" baseline="0" dirty="0" err="1">
                <a:latin typeface="NimbusRomNo9L-Regu"/>
              </a:rPr>
              <a:t>Cressler</a:t>
            </a:r>
            <a:r>
              <a:rPr lang="en-US" sz="1800" b="0" i="0" u="none" strike="noStrike" baseline="0" dirty="0">
                <a:latin typeface="NimbusRomNo9L-Regu"/>
              </a:rPr>
              <a:t>, “A 117–155-GHz </a:t>
            </a:r>
            <a:r>
              <a:rPr lang="en-US" sz="1800" b="0" i="0" u="none" strike="noStrike" baseline="0" dirty="0" err="1">
                <a:latin typeface="NimbusRomNo9L-Regu"/>
              </a:rPr>
              <a:t>SiGe</a:t>
            </a:r>
            <a:r>
              <a:rPr lang="en-US" sz="1800" b="0" i="0" u="none" strike="noStrike" baseline="0" dirty="0">
                <a:latin typeface="NimbusRomNo9L-Regu"/>
              </a:rPr>
              <a:t> HBT D-Band Subharmonic Mixer Utilizing a Novel 180° Hybrid Coupler,” </a:t>
            </a:r>
            <a:r>
              <a:rPr lang="en-US" sz="1800" b="0" i="0" u="none" strike="noStrike" baseline="0" dirty="0">
                <a:latin typeface="NimbusRomNo9L-ReguItal"/>
              </a:rPr>
              <a:t>IEEE Microwave and Wireless Technology Letters</a:t>
            </a:r>
            <a:r>
              <a:rPr lang="en-US" sz="1800" b="0" i="0" u="none" strike="noStrike" baseline="0" dirty="0">
                <a:latin typeface="NimbusRomNo9L-Regu"/>
              </a:rPr>
              <a:t>, vol. 33, no. 6, pp. 731–734</a:t>
            </a:r>
          </a:p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dirty="0">
                <a:latin typeface="NimbusRomNo9L-Regu"/>
              </a:rPr>
              <a:t>[6] </a:t>
            </a:r>
            <a:r>
              <a:rPr lang="de-DE" sz="1800" b="0" i="0" u="none" strike="noStrike" baseline="0" dirty="0">
                <a:latin typeface="NimbusRomNo9L-Regu"/>
              </a:rPr>
              <a:t>K. Schmalz, W. Winkler, J. </a:t>
            </a:r>
            <a:r>
              <a:rPr lang="de-DE" sz="1800" b="0" i="0" u="none" strike="noStrike" baseline="0" dirty="0" err="1">
                <a:latin typeface="NimbusRomNo9L-Regu"/>
              </a:rPr>
              <a:t>Borngr¨aber</a:t>
            </a:r>
            <a:r>
              <a:rPr lang="de-DE" sz="1800" b="0" i="0" u="none" strike="noStrike" baseline="0" dirty="0">
                <a:latin typeface="NimbusRomNo9L-Regu"/>
              </a:rPr>
              <a:t>, W. </a:t>
            </a:r>
            <a:r>
              <a:rPr lang="de-DE" sz="1800" b="0" i="0" u="none" strike="noStrike" baseline="0" dirty="0" err="1">
                <a:latin typeface="NimbusRomNo9L-Regu"/>
              </a:rPr>
              <a:t>Debski</a:t>
            </a:r>
            <a:r>
              <a:rPr lang="de-DE" sz="1800" b="0" i="0" u="none" strike="noStrike" baseline="0" dirty="0">
                <a:latin typeface="NimbusRomNo9L-Regu"/>
              </a:rPr>
              <a:t>, B. Heinemann, and </a:t>
            </a:r>
            <a:r>
              <a:rPr lang="en-US" sz="1800" b="0" i="0" u="none" strike="noStrike" baseline="0" dirty="0">
                <a:latin typeface="NimbusRomNo9L-Regu"/>
              </a:rPr>
              <a:t>J. C. </a:t>
            </a:r>
            <a:r>
              <a:rPr lang="en-US" sz="1800" b="0" i="0" u="none" strike="noStrike" baseline="0" dirty="0" err="1">
                <a:latin typeface="NimbusRomNo9L-Regu"/>
              </a:rPr>
              <a:t>Scheytt</a:t>
            </a:r>
            <a:r>
              <a:rPr lang="en-US" sz="1800" b="0" i="0" u="none" strike="noStrike" baseline="0" dirty="0">
                <a:latin typeface="NimbusRomNo9L-Regu"/>
              </a:rPr>
              <a:t>, “A Subharmonic Receiver in </a:t>
            </a:r>
            <a:r>
              <a:rPr lang="en-US" sz="1800" b="0" i="0" u="none" strike="noStrike" baseline="0" dirty="0" err="1">
                <a:latin typeface="NimbusRomNo9L-Regu"/>
              </a:rPr>
              <a:t>SiGe</a:t>
            </a:r>
            <a:r>
              <a:rPr lang="en-US" sz="1800" b="0" i="0" u="none" strike="noStrike" baseline="0" dirty="0">
                <a:latin typeface="NimbusRomNo9L-Regu"/>
              </a:rPr>
              <a:t> Technology for 122 GHz Sensor Applications,” </a:t>
            </a:r>
            <a:r>
              <a:rPr lang="en-US" sz="1800" b="0" i="0" u="none" strike="noStrike" baseline="0" dirty="0">
                <a:latin typeface="NimbusRomNo9L-ReguItal"/>
              </a:rPr>
              <a:t>IEEE Journal of Solid-State Circuits</a:t>
            </a:r>
            <a:r>
              <a:rPr lang="en-US" sz="1800" b="0" i="0" u="none" strike="noStrike" baseline="0" dirty="0">
                <a:latin typeface="NimbusRomNo9L-Regu"/>
              </a:rPr>
              <a:t>, vol. 45, no. 9, pp. 1644–1656,</a:t>
            </a:r>
          </a:p>
          <a:p>
            <a:pPr algn="l"/>
            <a:endParaRPr lang="en-US" dirty="0">
              <a:latin typeface="NimbusRomNo9L-Regu"/>
            </a:endParaRPr>
          </a:p>
          <a:p>
            <a:pPr algn="l"/>
            <a:r>
              <a:rPr lang="en-US" dirty="0">
                <a:latin typeface="NimbusRomNo9L-Regu"/>
              </a:rPr>
              <a:t>[7] </a:t>
            </a:r>
            <a:r>
              <a:rPr lang="de-DE" sz="1800" b="0" i="0" u="none" strike="noStrike" baseline="0" dirty="0">
                <a:latin typeface="NimbusRomNo9L-Regu"/>
              </a:rPr>
              <a:t>T. Maiwald, J. Potschka, K. Kolb, M. Dietz, A. Hagelauer, </a:t>
            </a:r>
            <a:r>
              <a:rPr lang="en-US" sz="1800" b="0" i="0" u="none" strike="noStrike" baseline="0" dirty="0">
                <a:latin typeface="NimbusRomNo9L-Regu"/>
              </a:rPr>
              <a:t>A. </a:t>
            </a:r>
            <a:r>
              <a:rPr lang="en-US" sz="1800" b="0" i="0" u="none" strike="noStrike" baseline="0" dirty="0" err="1">
                <a:latin typeface="NimbusRomNo9L-Regu"/>
              </a:rPr>
              <a:t>Visweswaran</a:t>
            </a:r>
            <a:r>
              <a:rPr lang="en-US" sz="1800" b="0" i="0" u="none" strike="noStrike" baseline="0" dirty="0">
                <a:latin typeface="NimbusRomNo9L-Regu"/>
              </a:rPr>
              <a:t>, and </a:t>
            </a:r>
            <a:r>
              <a:rPr lang="en-US" sz="1800" b="0" i="0" u="none" strike="noStrike" baseline="0" dirty="0" err="1">
                <a:latin typeface="NimbusRomNo9L-Regu"/>
              </a:rPr>
              <a:t>R.Weigel</a:t>
            </a:r>
            <a:r>
              <a:rPr lang="en-US" sz="1800" b="0" i="0" u="none" strike="noStrike" baseline="0" dirty="0">
                <a:latin typeface="NimbusRomNo9L-Regu"/>
              </a:rPr>
              <a:t>, “A Broadband Zero-IF Down-Conversion Mixer in 130 nm </a:t>
            </a:r>
            <a:r>
              <a:rPr lang="en-US" sz="1800" b="0" i="0" u="none" strike="noStrike" baseline="0" dirty="0" err="1">
                <a:latin typeface="NimbusRomNo9L-Regu"/>
              </a:rPr>
              <a:t>SiGe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BiCMOS</a:t>
            </a:r>
            <a:r>
              <a:rPr lang="en-US" sz="1800" b="0" i="0" u="none" strike="noStrike" baseline="0" dirty="0">
                <a:latin typeface="NimbusRomNo9L-Regu"/>
              </a:rPr>
              <a:t> for Beyond 5G Communication Systems in D-Band,” </a:t>
            </a:r>
            <a:r>
              <a:rPr lang="en-US" sz="1800" b="0" i="0" u="none" strike="noStrike" baseline="0" dirty="0">
                <a:latin typeface="NimbusRomNo9L-ReguItal"/>
              </a:rPr>
              <a:t>IEEE Transactions on Circuits and Systems II: Express </a:t>
            </a:r>
            <a:r>
              <a:rPr lang="nl-NL" sz="1800" b="0" i="0" u="none" strike="noStrike" baseline="0" dirty="0" err="1">
                <a:latin typeface="NimbusRomNo9L-ReguItal"/>
              </a:rPr>
              <a:t>Briefs</a:t>
            </a:r>
            <a:r>
              <a:rPr lang="nl-NL" sz="1800" b="0" i="0" u="none" strike="noStrike" baseline="0" dirty="0">
                <a:latin typeface="NimbusRomNo9L-Regu"/>
              </a:rPr>
              <a:t>, vol. 68, no. 7, pp. 2277–2281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8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D54E-09D6-1035-A422-EE1E538B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EF06D-98A9-3085-3605-32BDF3807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C8A60-7BEF-535D-CC3E-8724A64D7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3B9AD8-FD17-F7BC-94CF-57FA7240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44" y="1356109"/>
            <a:ext cx="3817625" cy="2294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1A8AE-EF14-9BBB-8E29-67DA9246EFD9}"/>
              </a:ext>
            </a:extLst>
          </p:cNvPr>
          <p:cNvSpPr txBox="1"/>
          <p:nvPr/>
        </p:nvSpPr>
        <p:spPr>
          <a:xfrm>
            <a:off x="255109" y="1189170"/>
            <a:ext cx="52002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Power consumption above 100 GHz is prohibitive: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mobile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Radar-radio fusion on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 system power dominates receiver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Reduce power in LO chain dynamically with channel conditions</a:t>
            </a:r>
          </a:p>
        </p:txBody>
      </p:sp>
    </p:spTree>
    <p:extLst>
      <p:ext uri="{BB962C8B-B14F-4D97-AF65-F5344CB8AC3E}">
        <p14:creationId xmlns:p14="http://schemas.microsoft.com/office/powerpoint/2010/main" val="118529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55A2-6547-4C4B-F643-B4A8DFA1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78D7E-1713-5FFF-66C8-952EED770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657F9-BF42-A5F3-BCC5-7537253B8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110EF-CC33-E7CC-A286-EF72D1433123}"/>
              </a:ext>
            </a:extLst>
          </p:cNvPr>
          <p:cNvSpPr txBox="1"/>
          <p:nvPr/>
        </p:nvSpPr>
        <p:spPr>
          <a:xfrm>
            <a:off x="270641" y="973458"/>
            <a:ext cx="8564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X4 Subharmonic downconverter at D-band (110 GHz – 170 GHz)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Linearize gain on LO frequency multiplier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backoff controllability to save power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Simplify circuit to save power and to integrate into an array</a:t>
            </a:r>
          </a:p>
        </p:txBody>
      </p:sp>
    </p:spTree>
    <p:extLst>
      <p:ext uri="{BB962C8B-B14F-4D97-AF65-F5344CB8AC3E}">
        <p14:creationId xmlns:p14="http://schemas.microsoft.com/office/powerpoint/2010/main" val="380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33A5-B51B-FC42-79B9-1A0318F3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Gain Sensitivity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E38CF-7DE4-1C3E-6443-8B5A32E0A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1130B-6F9A-53C0-629F-3CF180467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D461B-1F80-D8E8-4B4F-175DFF1FD3EC}"/>
              </a:ext>
            </a:extLst>
          </p:cNvPr>
          <p:cNvSpPr txBox="1"/>
          <p:nvPr/>
        </p:nvSpPr>
        <p:spPr>
          <a:xfrm>
            <a:off x="270641" y="973458"/>
            <a:ext cx="856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 multiplier chains operate at a single saturating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gain sensitivity in back-off power conditions: poor controllability</a:t>
            </a:r>
          </a:p>
        </p:txBody>
      </p:sp>
      <p:pic>
        <p:nvPicPr>
          <p:cNvPr id="6" name="Picture 5" descr="A diagram of a power line&#10;&#10;Description automatically generated">
            <a:extLst>
              <a:ext uri="{FF2B5EF4-FFF2-40B4-BE49-F238E27FC236}">
                <a16:creationId xmlns:a16="http://schemas.microsoft.com/office/drawing/2014/main" id="{40AE48D1-9FA0-0D17-0F43-1DEDBD28F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5" y="1778464"/>
            <a:ext cx="4779034" cy="2658711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1AE911-A854-057E-C5BD-78E60FC0D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54" y="2333364"/>
            <a:ext cx="2123902" cy="1808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65B1D-3FA7-F117-901E-8E049475BF33}"/>
              </a:ext>
            </a:extLst>
          </p:cNvPr>
          <p:cNvSpPr txBox="1"/>
          <p:nvPr/>
        </p:nvSpPr>
        <p:spPr>
          <a:xfrm>
            <a:off x="769905" y="4437175"/>
            <a:ext cx="6558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Simulation on frequency doubler with different biases for optimization</a:t>
            </a:r>
          </a:p>
        </p:txBody>
      </p:sp>
    </p:spTree>
    <p:extLst>
      <p:ext uri="{BB962C8B-B14F-4D97-AF65-F5344CB8AC3E}">
        <p14:creationId xmlns:p14="http://schemas.microsoft.com/office/powerpoint/2010/main" val="96946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400F-6855-8333-BC4C-1CE09A3F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Push-pull Frequency Multipliers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EE8A8-2146-D4D7-EEDA-C64AB2B2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302A5-7929-6B05-4832-FCAB82E1F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43186F-231E-6078-0C5E-515F59B5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3" y="3183511"/>
            <a:ext cx="3925942" cy="146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7C812-41B4-A768-6FED-5E830896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73" y="2024689"/>
            <a:ext cx="3560702" cy="1003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B77A3-486F-9D67-3A1A-527025A52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73" y="1228178"/>
            <a:ext cx="4204427" cy="228895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B23A46-603C-93B4-048B-4BDB36632A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60" y="2596914"/>
            <a:ext cx="1902480" cy="1619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B045D2-056D-1CFA-9ECE-B940A220B8C2}"/>
              </a:ext>
            </a:extLst>
          </p:cNvPr>
          <p:cNvSpPr txBox="1"/>
          <p:nvPr/>
        </p:nvSpPr>
        <p:spPr>
          <a:xfrm>
            <a:off x="1345980" y="4182760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Conventional Multiplier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DB7B-0722-E57B-D514-B5FAE7CC8462}"/>
              </a:ext>
            </a:extLst>
          </p:cNvPr>
          <p:cNvSpPr txBox="1"/>
          <p:nvPr/>
        </p:nvSpPr>
        <p:spPr>
          <a:xfrm>
            <a:off x="163773" y="970311"/>
            <a:ext cx="513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 is rectified to produce pulsed waveform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get a 4</a:t>
            </a:r>
            <a:r>
              <a:rPr lang="en-US" sz="1600" baseline="30000" dirty="0"/>
              <a:t>th</a:t>
            </a:r>
            <a:r>
              <a:rPr lang="en-US" sz="1600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But there is an additional DC current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Affects biasing and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Causes extreme gain sensitivity to power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21E66EB-1D68-B5F4-3F7C-43B184FDA1A4}"/>
              </a:ext>
            </a:extLst>
          </p:cNvPr>
          <p:cNvSpPr/>
          <p:nvPr/>
        </p:nvSpPr>
        <p:spPr>
          <a:xfrm>
            <a:off x="6223415" y="1573220"/>
            <a:ext cx="499265" cy="42212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2B9FA4-6E82-E632-16BE-6A52188C20C0}"/>
              </a:ext>
            </a:extLst>
          </p:cNvPr>
          <p:cNvSpPr txBox="1"/>
          <p:nvPr/>
        </p:nvSpPr>
        <p:spPr>
          <a:xfrm>
            <a:off x="6806781" y="1639172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Fourier Series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F9705FB-300F-ECF4-D345-2D872BB3D013}"/>
              </a:ext>
            </a:extLst>
          </p:cNvPr>
          <p:cNvCxnSpPr/>
          <p:nvPr/>
        </p:nvCxnSpPr>
        <p:spPr>
          <a:xfrm>
            <a:off x="2920585" y="3028356"/>
            <a:ext cx="1953132" cy="27308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E7B2-F3A6-E76E-79B5-137ECFA6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Downconverter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CE493-A716-E77F-E6D9-87B9D319B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90F0F-804C-8A24-56A4-29C72375D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F124E72-0541-F4BD-31AD-5177D1EE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00" y="1419600"/>
            <a:ext cx="6747917" cy="31172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A6A4D9-6375-4F51-03F7-6B83069DC1BB}"/>
              </a:ext>
            </a:extLst>
          </p:cNvPr>
          <p:cNvSpPr/>
          <p:nvPr/>
        </p:nvSpPr>
        <p:spPr>
          <a:xfrm>
            <a:off x="3917795" y="1530763"/>
            <a:ext cx="961445" cy="88736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99E193-2FF9-08C4-0488-0700C1D6B223}"/>
              </a:ext>
            </a:extLst>
          </p:cNvPr>
          <p:cNvSpPr/>
          <p:nvPr/>
        </p:nvSpPr>
        <p:spPr>
          <a:xfrm>
            <a:off x="3880710" y="2529294"/>
            <a:ext cx="1075340" cy="46491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1864E-7267-D813-7359-00F22FA3FFB6}"/>
              </a:ext>
            </a:extLst>
          </p:cNvPr>
          <p:cNvSpPr/>
          <p:nvPr/>
        </p:nvSpPr>
        <p:spPr>
          <a:xfrm>
            <a:off x="3650280" y="3062912"/>
            <a:ext cx="1382580" cy="123706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C59E1-F9BE-205E-9A35-B4756F1ECA17}"/>
              </a:ext>
            </a:extLst>
          </p:cNvPr>
          <p:cNvSpPr txBox="1"/>
          <p:nvPr/>
        </p:nvSpPr>
        <p:spPr>
          <a:xfrm>
            <a:off x="836601" y="1711146"/>
            <a:ext cx="135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Active 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3FCB2-63AF-9D99-8F0F-C6EC381E7CDB}"/>
              </a:ext>
            </a:extLst>
          </p:cNvPr>
          <p:cNvSpPr txBox="1"/>
          <p:nvPr/>
        </p:nvSpPr>
        <p:spPr>
          <a:xfrm>
            <a:off x="1442938" y="2571750"/>
            <a:ext cx="73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Mixer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B9360-7F8D-E597-E28F-B13EE39DE9C5}"/>
              </a:ext>
            </a:extLst>
          </p:cNvPr>
          <p:cNvSpPr txBox="1"/>
          <p:nvPr/>
        </p:nvSpPr>
        <p:spPr>
          <a:xfrm>
            <a:off x="729680" y="3493470"/>
            <a:ext cx="1570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X4 Frequency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Multiplier</a:t>
            </a:r>
          </a:p>
        </p:txBody>
      </p:sp>
    </p:spTree>
    <p:extLst>
      <p:ext uri="{BB962C8B-B14F-4D97-AF65-F5344CB8AC3E}">
        <p14:creationId xmlns:p14="http://schemas.microsoft.com/office/powerpoint/2010/main" val="291356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EE03-C75A-A06C-E98F-B73F6034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Bias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AED81-C298-ECFD-82D8-822C08F28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5240C-6C5E-2319-2B87-6B57B334B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0DC688-48C2-6281-B7D8-0939251E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40" y="1730164"/>
            <a:ext cx="5299890" cy="2448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6E6A4-9E89-ADFB-F1AD-92DEE13E7288}"/>
              </a:ext>
            </a:extLst>
          </p:cNvPr>
          <p:cNvSpPr txBox="1"/>
          <p:nvPr/>
        </p:nvSpPr>
        <p:spPr>
          <a:xfrm>
            <a:off x="265988" y="1265980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Equivalent DC Model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B7C1B2-A976-08F2-B868-07EC88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4" y="1803650"/>
            <a:ext cx="1808293" cy="2547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079A5-5A1E-997B-DEE7-272F5AF8948E}"/>
              </a:ext>
            </a:extLst>
          </p:cNvPr>
          <p:cNvSpPr/>
          <p:nvPr/>
        </p:nvSpPr>
        <p:spPr>
          <a:xfrm>
            <a:off x="4456785" y="2571750"/>
            <a:ext cx="1113745" cy="138258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BAF11A-F248-9AE9-CC9A-BB7615BCEC1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74940" y="3263040"/>
            <a:ext cx="18818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30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1927679-5072-5F2C-DC22-1A0B3D9522C0}"/>
              </a:ext>
            </a:extLst>
          </p:cNvPr>
          <p:cNvSpPr txBox="1"/>
          <p:nvPr/>
        </p:nvSpPr>
        <p:spPr>
          <a:xfrm>
            <a:off x="270641" y="997145"/>
            <a:ext cx="5530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transistors shorted at DC: treat as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Simplifying 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Feedback Bias has stable bias point: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Current change suppressed by negative feedback on V</a:t>
            </a:r>
            <a:r>
              <a:rPr lang="en-US" b="1" baseline="-25000" dirty="0"/>
              <a:t>BE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F83A-89A9-0270-7110-DA174939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Design: Feedback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00714-EB48-DC40-4244-F95FFA39E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C7BF2-C169-B70F-2392-B7C88A115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D9D68-B74F-E01A-0178-1405A028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57" y="2566805"/>
            <a:ext cx="4004196" cy="739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433DF-2288-D3E1-328E-554E4F6E03EB}"/>
              </a:ext>
            </a:extLst>
          </p:cNvPr>
          <p:cNvSpPr txBox="1"/>
          <p:nvPr/>
        </p:nvSpPr>
        <p:spPr>
          <a:xfrm>
            <a:off x="6492250" y="131326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Equivalent DC Model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D1EE59-AB93-AF6A-65CD-1F0EDD43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38" y="1756081"/>
            <a:ext cx="1808293" cy="2547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8F5FD-DEC4-A770-830A-291F8CE2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78" y="1732150"/>
            <a:ext cx="1743491" cy="27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0A7331-0E2F-B282-5AFC-502DC34B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653" y="1756081"/>
            <a:ext cx="1536200" cy="2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0B98-75F7-12C9-352A-409C0B7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Effect of Static Biasing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2D8AF-C31B-859B-982A-F2E6398D8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D9131-A7C8-790B-F43E-C1C6F6D87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10/28/24</a:t>
            </a:r>
            <a:endParaRPr lang="en-US" dirty="0"/>
          </a:p>
        </p:txBody>
      </p:sp>
      <p:pic>
        <p:nvPicPr>
          <p:cNvPr id="6" name="Picture 5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E5A372CC-353C-2817-EA93-86A96C36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79" y="1949995"/>
            <a:ext cx="4681242" cy="2819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2F706-3C01-8F07-DA42-7DFA4CF39640}"/>
              </a:ext>
            </a:extLst>
          </p:cNvPr>
          <p:cNvSpPr txBox="1"/>
          <p:nvPr/>
        </p:nvSpPr>
        <p:spPr>
          <a:xfrm>
            <a:off x="270640" y="920335"/>
            <a:ext cx="844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-6 dB LO backoff from peak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17 dB more gain than static biased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higher performance at back-off and less sensitive gain</a:t>
            </a:r>
          </a:p>
        </p:txBody>
      </p:sp>
    </p:spTree>
    <p:extLst>
      <p:ext uri="{BB962C8B-B14F-4D97-AF65-F5344CB8AC3E}">
        <p14:creationId xmlns:p14="http://schemas.microsoft.com/office/powerpoint/2010/main" val="2214180752"/>
      </p:ext>
    </p:extLst>
  </p:cSld>
  <p:clrMapOvr>
    <a:masterClrMapping/>
  </p:clrMapOvr>
</p:sld>
</file>

<file path=ppt/theme/theme1.xml><?xml version="1.0" encoding="utf-8"?>
<a:theme xmlns:a="http://schemas.openxmlformats.org/drawingml/2006/main" name="BCICTS 2023 Default Master Template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ou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louds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s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82049413-2d3e-4083-a592-ac23f9157539" origin="userSelected">
  <element uid="ee71e43c-6952-4aa0-ba93-1c3981439a05" value=""/>
</sisl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4MjA0OTQxMy0yZDNlLTQwODMtYTU5Mi1hYzIzZjkxNTc1MzkiIG9yaWdpbj0idXNlclNlbGVjdGVkIj48ZWxlbWVudCB1aWQ9ImVlNzFlNDNjLTY5NTItNGFhMC1iYTkzLTFjMzk4MTQzOWEwNSIgdmFsdWU9IiIgeG1sbnM9Imh0dHA6Ly93d3cuYm9sZG9uamFtZXMuY29tLzIwMDgvMDEvc2llL2ludGVybmFsL2xhYmVsIiAvPjwvc2lzbD48VXNlck5hbWU+Q09SUFxjc3RlaW5iZWlzZXI8L1VzZXJOYW1lPjxEYXRlVGltZT4xMC83LzIwMjAgNzoyODoyMiBQTTwvRGF0ZVRpbWU+PExhYmVsU3RyaW5nPlVOUkVTVFJJQ1RFRDwvTGFiZWxTdHJpbmc+PC9pdGVtPjwvbGFiZWxIaXN0b3J5Pg==</Value>
</WrappedLabelHistory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00583E2434B4F9C04C8EE0F3B5943" ma:contentTypeVersion="13" ma:contentTypeDescription="Create a new document." ma:contentTypeScope="" ma:versionID="40f1fdfe2b8e15d81880df95571429f6">
  <xsd:schema xmlns:xsd="http://www.w3.org/2001/XMLSchema" xmlns:xs="http://www.w3.org/2001/XMLSchema" xmlns:p="http://schemas.microsoft.com/office/2006/metadata/properties" xmlns:ns3="40b23709-f195-4bc5-ac21-be91cf214d3a" xmlns:ns4="af9251bb-2220-45e0-bb3d-0a32fe43cb4c" targetNamespace="http://schemas.microsoft.com/office/2006/metadata/properties" ma:root="true" ma:fieldsID="8db50a1d5deca27ddb262eb74eec0316" ns3:_="" ns4:_="">
    <xsd:import namespace="40b23709-f195-4bc5-ac21-be91cf214d3a"/>
    <xsd:import namespace="af9251bb-2220-45e0-bb3d-0a32fe43cb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23709-f195-4bc5-ac21-be91cf214d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251bb-2220-45e0-bb3d-0a32fe43cb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AB01B3-03E1-47BF-8D49-14674FC50AA7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C40116C2-E848-4F5A-B7F6-0CFF06132F42}">
  <ds:schemaRefs>
    <ds:schemaRef ds:uri="http://www.w3.org/2001/XMLSchema"/>
    <ds:schemaRef ds:uri="http://www.boldonjames.com/2016/02/Classifier/internal/wrappedLabelHistory"/>
  </ds:schemaRefs>
</ds:datastoreItem>
</file>

<file path=customXml/itemProps3.xml><?xml version="1.0" encoding="utf-8"?>
<ds:datastoreItem xmlns:ds="http://schemas.openxmlformats.org/officeDocument/2006/customXml" ds:itemID="{69E2AC36-CC18-421C-A55E-0D5E2D39D5BB}">
  <ds:schemaRefs>
    <ds:schemaRef ds:uri="http://purl.org/dc/terms/"/>
    <ds:schemaRef ds:uri="af9251bb-2220-45e0-bb3d-0a32fe43cb4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40b23709-f195-4bc5-ac21-be91cf214d3a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317D111C-97CD-40EE-B0FD-9E3872B60E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b23709-f195-4bc5-ac21-be91cf214d3a"/>
    <ds:schemaRef ds:uri="af9251bb-2220-45e0-bb3d-0a32fe43cb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5D8D2FD7-6A48-4AFD-AB7F-4F8AF61015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31441</TotalTime>
  <Words>687</Words>
  <Application>Microsoft Office PowerPoint</Application>
  <PresentationFormat>On-screen Show (16:9)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NimbusRomNo9L-Regu</vt:lpstr>
      <vt:lpstr>NimbusRomNo9L-ReguItal</vt:lpstr>
      <vt:lpstr>Tahoma</vt:lpstr>
      <vt:lpstr>Wingdings</vt:lpstr>
      <vt:lpstr>BCICTS 2023 Default Master Template</vt:lpstr>
      <vt:lpstr>1b.3</vt:lpstr>
      <vt:lpstr>Motivation</vt:lpstr>
      <vt:lpstr>Goals of This Work</vt:lpstr>
      <vt:lpstr>Problem: Gain Sensitivity</vt:lpstr>
      <vt:lpstr>Push-pull Frequency Multipliers</vt:lpstr>
      <vt:lpstr>Proposed Downconverter</vt:lpstr>
      <vt:lpstr>Feedback Bias Analysis</vt:lpstr>
      <vt:lpstr>Proposed Design: Feedback Bias</vt:lpstr>
      <vt:lpstr>Simulated Effect of Static Biasing</vt:lpstr>
      <vt:lpstr>Layout</vt:lpstr>
      <vt:lpstr>Measurement</vt:lpstr>
      <vt:lpstr>Conversion Gain Over Frequency</vt:lpstr>
      <vt:lpstr>Power Consumption Tradeoff</vt:lpstr>
      <vt:lpstr>Compression and Power Detector</vt:lpstr>
      <vt:lpstr>Conclusion</vt:lpstr>
      <vt:lpstr>Acknowledgements</vt:lpstr>
      <vt:lpstr>Comparison References</vt:lpstr>
    </vt:vector>
  </TitlesOfParts>
  <Company>BCTM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Weiser</dc:creator>
  <cp:lastModifiedBy>Jonathan Tao</cp:lastModifiedBy>
  <cp:revision>789</cp:revision>
  <cp:lastPrinted>1601-01-01T00:00:00Z</cp:lastPrinted>
  <dcterms:created xsi:type="dcterms:W3CDTF">2008-10-04T20:29:09Z</dcterms:created>
  <dcterms:modified xsi:type="dcterms:W3CDTF">2024-10-25T03:13:04Z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docIndexRef">
    <vt:lpwstr>0c7803b5-68a4-40a2-b295-c692ef3246f4</vt:lpwstr>
  </property>
  <property fmtid="{D5CDD505-2E9C-101B-9397-08002B2CF9AE}" pid="4" name="bjClsUserRVM">
    <vt:lpwstr>[]</vt:lpwstr>
  </property>
  <property fmtid="{D5CDD505-2E9C-101B-9397-08002B2CF9AE}" pid="5" name="bjSaver">
    <vt:lpwstr>3DHGntB0kgJPcNXq2cCBn4V2DBhcdTd5</vt:lpwstr>
  </property>
  <property fmtid="{D5CDD505-2E9C-101B-9397-08002B2CF9AE}" pid="6" name="bjDocumentLabelXML">
    <vt:lpwstr>&lt;?xml version="1.0" encoding="us-ascii"?&gt;&lt;sisl xmlns:xsi="http://www.w3.org/2001/XMLSchema-instance" xmlns:xsd="http://www.w3.org/2001/XMLSchema" sislVersion="0" policy="82049413-2d3e-4083-a592-ac23f9157539" origin="userSelected" xmlns="http://www.boldonj</vt:lpwstr>
  </property>
  <property fmtid="{D5CDD505-2E9C-101B-9397-08002B2CF9AE}" pid="7" name="bjDocumentLabelXML-0">
    <vt:lpwstr>ames.com/2008/01/sie/internal/label"&gt;&lt;element uid="ee71e43c-6952-4aa0-ba93-1c3981439a05" value="" /&gt;&lt;/sisl&gt;</vt:lpwstr>
  </property>
  <property fmtid="{D5CDD505-2E9C-101B-9397-08002B2CF9AE}" pid="8" name="bjDocumentSecurityLabel">
    <vt:lpwstr>UNRESTRICTED</vt:lpwstr>
  </property>
  <property fmtid="{D5CDD505-2E9C-101B-9397-08002B2CF9AE}" pid="9" name="bjLabelHistoryID">
    <vt:lpwstr>{C40116C2-E848-4F5A-B7F6-0CFF06132F42}</vt:lpwstr>
  </property>
  <property fmtid="{D5CDD505-2E9C-101B-9397-08002B2CF9AE}" pid="10" name="ContentTypeId">
    <vt:lpwstr>0x01010019D00583E2434B4F9C04C8EE0F3B5943</vt:lpwstr>
  </property>
</Properties>
</file>